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68" r:id="rId2"/>
    <p:sldId id="400" r:id="rId3"/>
    <p:sldId id="432" r:id="rId4"/>
    <p:sldId id="426" r:id="rId5"/>
    <p:sldId id="364" r:id="rId6"/>
    <p:sldId id="374" r:id="rId7"/>
    <p:sldId id="373" r:id="rId8"/>
    <p:sldId id="406" r:id="rId9"/>
    <p:sldId id="431" r:id="rId10"/>
    <p:sldId id="427" r:id="rId11"/>
    <p:sldId id="433" r:id="rId12"/>
    <p:sldId id="434" r:id="rId13"/>
    <p:sldId id="435" r:id="rId14"/>
    <p:sldId id="436" r:id="rId15"/>
    <p:sldId id="437" r:id="rId16"/>
    <p:sldId id="438" r:id="rId17"/>
    <p:sldId id="439" r:id="rId18"/>
    <p:sldId id="440" r:id="rId19"/>
    <p:sldId id="441" r:id="rId20"/>
    <p:sldId id="442" r:id="rId21"/>
    <p:sldId id="443" r:id="rId22"/>
    <p:sldId id="444" r:id="rId23"/>
    <p:sldId id="445" r:id="rId24"/>
    <p:sldId id="451" r:id="rId25"/>
    <p:sldId id="446" r:id="rId26"/>
    <p:sldId id="447" r:id="rId27"/>
    <p:sldId id="448" r:id="rId28"/>
    <p:sldId id="449" r:id="rId29"/>
    <p:sldId id="45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5645"/>
    <a:srgbClr val="00306C"/>
    <a:srgbClr val="00A4E4"/>
    <a:srgbClr val="DEE7F6"/>
    <a:srgbClr val="B7CAEB"/>
    <a:srgbClr val="F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96" autoAdjust="0"/>
    <p:restoredTop sz="84490" autoAdjust="0"/>
  </p:normalViewPr>
  <p:slideViewPr>
    <p:cSldViewPr snapToGrid="0">
      <p:cViewPr varScale="1">
        <p:scale>
          <a:sx n="96" d="100"/>
          <a:sy n="96" d="100"/>
        </p:scale>
        <p:origin x="60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CA534-21FC-C942-8EF2-C32A9E95CBAA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48D67-A58E-BB45-917E-E57F8FAAE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36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99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7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24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8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B810D4-14BE-9754-249B-1C49C9A06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25DB31-4E73-B0C7-1C89-47D34DFA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160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9E5F7E-51D2-238A-7D5E-3957AA0D87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221" y="246333"/>
            <a:ext cx="10269864" cy="5440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b="1" kern="1200" spc="30" baseline="0" dirty="0">
                <a:solidFill>
                  <a:srgbClr val="003660"/>
                </a:solidFill>
                <a:latin typeface="Avenir Next LT Pro Demi" panose="020B07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5882A75-8E6B-CD66-FB52-D43D0EFB86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221" y="790415"/>
            <a:ext cx="10269322" cy="351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Avenir Next LT Pro Light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(Subtitle or citations)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6DF7612-975E-C9E2-77A5-8066BE0A9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0268780" cy="4810125"/>
          </a:xfrm>
          <a:prstGeom prst="rect">
            <a:avLst/>
          </a:prstGeom>
        </p:spPr>
        <p:txBody>
          <a:bodyPr/>
          <a:lstStyle>
            <a:lvl1pPr marL="91440" indent="-91440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/>
            </a:lvl1pPr>
            <a:lvl2pPr marL="365760"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786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799E-2104-99BD-7FB8-206BC531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7CD0-B5DC-DDC8-BC2B-4F76FF00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242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CB9E-B849-9748-0B73-098B669DA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4E3EB-30F8-111E-890F-5C550E492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8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C551-AA5D-E6A2-6963-A6AB368B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24B17-E7CA-B21B-1998-A75D96A9D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7F53F-B7E6-A8C1-BEB4-561175A16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5715D-16E1-2983-9236-43F6E2EF1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B2993-5EB5-F0E5-5395-58FFC7DBE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63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044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4A86-6E31-B68E-A104-4C7EF337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B7C56-BC7D-B9A5-6722-9EB8E4384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0A594-0B75-C40A-79E6-621674054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847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6598-C6ED-D320-8EE9-30E458F3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9C5B6-8454-7AAB-B72B-640BA38D0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42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87A46D-71DC-4388-D6A9-423B5B2AE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8CDFC-538E-6190-3BD0-A4F67232F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811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D6ACC9-E028-5829-5D84-A4E22499A448}"/>
              </a:ext>
            </a:extLst>
          </p:cNvPr>
          <p:cNvSpPr txBox="1"/>
          <p:nvPr userDrawn="1"/>
        </p:nvSpPr>
        <p:spPr>
          <a:xfrm>
            <a:off x="22222" y="6484546"/>
            <a:ext cx="180040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0" dirty="0">
                <a:solidFill>
                  <a:srgbClr val="00306C"/>
                </a:solidFill>
                <a:latin typeface="+mn-lt"/>
                <a:cs typeface="Arial" panose="020B0604020202020204" pitchFamily="34" charset="0"/>
              </a:rPr>
              <a:t>Holler, Kedron &amp; Bardin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DC4B7-EEEB-9E74-E5E8-7421470F3E3E}"/>
              </a:ext>
            </a:extLst>
          </p:cNvPr>
          <p:cNvSpPr txBox="1"/>
          <p:nvPr userDrawn="1"/>
        </p:nvSpPr>
        <p:spPr>
          <a:xfrm>
            <a:off x="1820248" y="6492240"/>
            <a:ext cx="41899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Reproducing and Replicating Spatial Data Science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venirNextforSAS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B88FDC-3C7C-7B32-D3BE-F5C23798D564}"/>
              </a:ext>
            </a:extLst>
          </p:cNvPr>
          <p:cNvSpPr txBox="1">
            <a:spLocks/>
          </p:cNvSpPr>
          <p:nvPr userDrawn="1"/>
        </p:nvSpPr>
        <p:spPr>
          <a:xfrm>
            <a:off x="11666807" y="6492240"/>
            <a:ext cx="502971" cy="277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27748E-CD35-4014-937D-97776722114C}" type="slidenum">
              <a:rPr lang="en-US" sz="1200" b="1" kern="1200" smtClean="0">
                <a:solidFill>
                  <a:srgbClr val="00306C"/>
                </a:solidFill>
                <a:latin typeface="+mn-lt"/>
                <a:ea typeface="+mn-ea"/>
                <a:cs typeface="Arial" panose="020B0604020202020204" pitchFamily="34" charset="0"/>
              </a:rPr>
              <a:pPr/>
              <a:t>‹#›</a:t>
            </a:fld>
            <a:endParaRPr lang="en-US" sz="1200" b="1" kern="1200" dirty="0">
              <a:solidFill>
                <a:srgbClr val="00306C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11B754-13B0-58EB-7675-979CD2B1FD6B}"/>
              </a:ext>
            </a:extLst>
          </p:cNvPr>
          <p:cNvCxnSpPr/>
          <p:nvPr userDrawn="1"/>
        </p:nvCxnSpPr>
        <p:spPr>
          <a:xfrm flipH="1">
            <a:off x="11666807" y="6492240"/>
            <a:ext cx="2381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C65E77-8DB2-FBBE-3FDD-840EE2212C62}"/>
              </a:ext>
            </a:extLst>
          </p:cNvPr>
          <p:cNvSpPr txBox="1"/>
          <p:nvPr userDrawn="1"/>
        </p:nvSpPr>
        <p:spPr>
          <a:xfrm>
            <a:off x="10182692" y="6492240"/>
            <a:ext cx="148411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AvenirNextforSAS Light" panose="020B0403020202020204" pitchFamily="34" charset="0"/>
                <a:cs typeface="Arial" panose="020B0604020202020204" pitchFamily="34" charset="0"/>
              </a:rPr>
              <a:t>#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UCSB2023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35A8E-A8EA-5DEA-2232-627D075CF8C5}"/>
              </a:ext>
            </a:extLst>
          </p:cNvPr>
          <p:cNvCxnSpPr>
            <a:cxnSpLocks/>
          </p:cNvCxnSpPr>
          <p:nvPr userDrawn="1"/>
        </p:nvCxnSpPr>
        <p:spPr>
          <a:xfrm>
            <a:off x="1822628" y="6492240"/>
            <a:ext cx="0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F8023B-1683-B4D7-4D68-F6D692445639}"/>
              </a:ext>
            </a:extLst>
          </p:cNvPr>
          <p:cNvCxnSpPr>
            <a:cxnSpLocks/>
          </p:cNvCxnSpPr>
          <p:nvPr userDrawn="1"/>
        </p:nvCxnSpPr>
        <p:spPr>
          <a:xfrm>
            <a:off x="274319" y="246269"/>
            <a:ext cx="0" cy="854111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9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3" r:id="rId5"/>
    <p:sldLayoutId id="2147483655" r:id="rId6"/>
    <p:sldLayoutId id="2147483657" r:id="rId7"/>
    <p:sldLayoutId id="2147483658" r:id="rId8"/>
    <p:sldLayoutId id="2147483659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egsrr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iddlebury.az1.qualtrics.com/reports/public/bWlkZGxlYnVyeS02NGUzOWQ4YzJkZWMzYjAwMDk2YzU0ZGQtVVJfYTltbDVSdGJ5YXNXV3o0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5CEF73-2836-1A85-C795-556D1BFB9411}"/>
              </a:ext>
            </a:extLst>
          </p:cNvPr>
          <p:cNvSpPr/>
          <p:nvPr/>
        </p:nvSpPr>
        <p:spPr>
          <a:xfrm>
            <a:off x="0" y="6411697"/>
            <a:ext cx="12192000" cy="4463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each with a body of water and a blue sky&#10;&#10;Description automatically generated">
            <a:extLst>
              <a:ext uri="{FF2B5EF4-FFF2-40B4-BE49-F238E27FC236}">
                <a16:creationId xmlns:a16="http://schemas.microsoft.com/office/drawing/2014/main" id="{826EC2C9-064C-859B-8619-F211FA08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12" b="29525"/>
          <a:stretch/>
        </p:blipFill>
        <p:spPr>
          <a:xfrm>
            <a:off x="0" y="-12455"/>
            <a:ext cx="12192000" cy="36301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FAEB41-BFE3-F4B2-DAF7-67747C466A84}"/>
              </a:ext>
            </a:extLst>
          </p:cNvPr>
          <p:cNvSpPr/>
          <p:nvPr/>
        </p:nvSpPr>
        <p:spPr>
          <a:xfrm>
            <a:off x="-1" y="3339292"/>
            <a:ext cx="12192001" cy="370702"/>
          </a:xfrm>
          <a:prstGeom prst="rect">
            <a:avLst/>
          </a:prstGeom>
          <a:solidFill>
            <a:srgbClr val="04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79D4E-2415-6433-2FF9-7F45040FFAB1}"/>
              </a:ext>
            </a:extLst>
          </p:cNvPr>
          <p:cNvSpPr txBox="1"/>
          <p:nvPr/>
        </p:nvSpPr>
        <p:spPr>
          <a:xfrm>
            <a:off x="387927" y="4010955"/>
            <a:ext cx="1030066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Reproducing and Replicating Spatial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9F8E5-D11A-3E9D-75DC-B2153A94142D}"/>
              </a:ext>
            </a:extLst>
          </p:cNvPr>
          <p:cNvSpPr txBox="1"/>
          <p:nvPr/>
        </p:nvSpPr>
        <p:spPr>
          <a:xfrm>
            <a:off x="387927" y="4680148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Joseph Holler, Peter Kedron, and Sarah Bardin</a:t>
            </a:r>
          </a:p>
        </p:txBody>
      </p:sp>
      <p:pic>
        <p:nvPicPr>
          <p:cNvPr id="7" name="Picture 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ACB898B7-3140-EBB2-3B47-BAFA0302B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72" y="5701807"/>
            <a:ext cx="1682578" cy="16825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EA59DD-1386-51F3-0CA7-0A50BF4C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041" y="6275692"/>
            <a:ext cx="1239759" cy="53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dlebury College Shield and Seal">
            <a:extLst>
              <a:ext uri="{FF2B5EF4-FFF2-40B4-BE49-F238E27FC236}">
                <a16:creationId xmlns:a16="http://schemas.microsoft.com/office/drawing/2014/main" id="{9D5272E8-DA05-3731-50E9-2C23595A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8747" y="6391241"/>
            <a:ext cx="1052922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2D191-E98F-1DA2-A8F3-A9AA5748603C}"/>
              </a:ext>
            </a:extLst>
          </p:cNvPr>
          <p:cNvSpPr txBox="1"/>
          <p:nvPr/>
        </p:nvSpPr>
        <p:spPr>
          <a:xfrm>
            <a:off x="387927" y="5418553"/>
            <a:ext cx="244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6"/>
              </a:rPr>
              <a:t>HEGSRR.github.io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1C9C9-240E-0FEF-F969-10524C4A2C80}"/>
              </a:ext>
            </a:extLst>
          </p:cNvPr>
          <p:cNvSpPr txBox="1"/>
          <p:nvPr/>
        </p:nvSpPr>
        <p:spPr>
          <a:xfrm>
            <a:off x="96982" y="6392548"/>
            <a:ext cx="6151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Funding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Support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from NSF BCS-2049837, NSF OAC-1743184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4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Survey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The reproducible research practices you identified as interesting and important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F6F73-0E55-71F3-BDB7-FA9CC7A670A9}"/>
              </a:ext>
            </a:extLst>
          </p:cNvPr>
          <p:cNvSpPr txBox="1"/>
          <p:nvPr/>
        </p:nvSpPr>
        <p:spPr>
          <a:xfrm>
            <a:off x="637308" y="5156589"/>
            <a:ext cx="247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Link to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52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518549" y="3963454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Open and Reproducible Research Practices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518549" y="4632647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quick review of practices in light of the survey results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399796" y="4047288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8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Survey Results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5605670"/>
            <a:ext cx="11501437" cy="585580"/>
          </a:xfrm>
        </p:spPr>
        <p:txBody>
          <a:bodyPr anchor="ctr"/>
          <a:lstStyle/>
          <a:p>
            <a:pPr algn="ctr"/>
            <a:r>
              <a:rPr lang="en-US" sz="3200" dirty="0" smtClean="0"/>
              <a:t>making individual and collective incremental progress…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213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Share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01437" cy="4810125"/>
          </a:xfrm>
        </p:spPr>
        <p:txBody>
          <a:bodyPr anchor="ctr"/>
          <a:lstStyle/>
          <a:p>
            <a:pPr algn="ctr"/>
            <a:r>
              <a:rPr lang="en-US" sz="3200" dirty="0"/>
              <a:t>Do you make the data for your study readily available </a:t>
            </a:r>
            <a:br>
              <a:rPr lang="en-US" sz="3200" dirty="0"/>
            </a:br>
            <a:r>
              <a:rPr lang="en-US" sz="3200" dirty="0"/>
              <a:t>in the most complete and unmodified form </a:t>
            </a:r>
            <a:br>
              <a:rPr lang="en-US" sz="3200" dirty="0"/>
            </a:br>
            <a:r>
              <a:rPr lang="en-US" sz="3200" dirty="0"/>
              <a:t>permissible by law and ethical protocols?</a:t>
            </a:r>
          </a:p>
        </p:txBody>
      </p:sp>
    </p:spTree>
    <p:extLst>
      <p:ext uri="{BB962C8B-B14F-4D97-AF65-F5344CB8AC3E}">
        <p14:creationId xmlns:p14="http://schemas.microsoft.com/office/powerpoint/2010/main" val="85824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Share Methods and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r>
              <a:rPr lang="en-US" dirty="0"/>
              <a:t>, </a:t>
            </a:r>
            <a:r>
              <a:rPr lang="en-US" dirty="0" err="1"/>
              <a:t>Jupyter</a:t>
            </a:r>
            <a:r>
              <a:rPr lang="en-US" dirty="0"/>
              <a:t> Notebook, Scripts, Models, Protocols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84564" cy="4810125"/>
          </a:xfrm>
        </p:spPr>
        <p:txBody>
          <a:bodyPr anchor="ctr"/>
          <a:lstStyle/>
          <a:p>
            <a:pPr algn="ctr"/>
            <a:r>
              <a:rPr lang="en-US" sz="3200" dirty="0"/>
              <a:t>Do you share a complete description of your methods?</a:t>
            </a:r>
          </a:p>
        </p:txBody>
      </p:sp>
    </p:spTree>
    <p:extLst>
      <p:ext uri="{BB962C8B-B14F-4D97-AF65-F5344CB8AC3E}">
        <p14:creationId xmlns:p14="http://schemas.microsoft.com/office/powerpoint/2010/main" val="2006963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Dublin Core, ISO 191**, Federal Geographic Data Committee (FGDC)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provide information about your study and each of its components in a standardized format?</a:t>
            </a:r>
          </a:p>
        </p:txBody>
      </p:sp>
    </p:spTree>
    <p:extLst>
      <p:ext uri="{BB962C8B-B14F-4D97-AF65-F5344CB8AC3E}">
        <p14:creationId xmlns:p14="http://schemas.microsoft.com/office/powerpoint/2010/main" val="3193103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Git, GitHub, </a:t>
            </a:r>
            <a:r>
              <a:rPr lang="en-US" dirty="0" err="1"/>
              <a:t>GitLabs</a:t>
            </a:r>
            <a:r>
              <a:rPr lang="en-US" dirty="0"/>
              <a:t>, OSF projects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manage and track changes </a:t>
            </a:r>
            <a:br>
              <a:rPr lang="en-US" sz="3200" dirty="0"/>
            </a:br>
            <a:r>
              <a:rPr lang="en-US" sz="3200" dirty="0"/>
              <a:t>to your study design, data, and code</a:t>
            </a:r>
            <a:r>
              <a:rPr lang="en-US" sz="3200" dirty="0" smtClean="0"/>
              <a:t>?</a:t>
            </a:r>
          </a:p>
          <a:p>
            <a:pPr marL="137160" lvl="1" indent="0" algn="ctr">
              <a:buNone/>
            </a:pPr>
            <a:endParaRPr lang="en-US" sz="3200" dirty="0"/>
          </a:p>
          <a:p>
            <a:pPr lvl="1">
              <a:buFontTx/>
              <a:buChar char="-"/>
            </a:pPr>
            <a:r>
              <a:rPr lang="en-US" sz="2400" dirty="0" smtClean="0"/>
              <a:t>Best at tracking one line of plain text</a:t>
            </a:r>
          </a:p>
          <a:p>
            <a:pPr lvl="1">
              <a:buFontTx/>
              <a:buChar char="-"/>
            </a:pPr>
            <a:r>
              <a:rPr lang="en-US" sz="2400" dirty="0" smtClean="0"/>
              <a:t>GitHub integrates with Overleaf, OSF, Webpages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9396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Research Compendium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HEGSRR Template, TIER Protocol, WORCS, o2r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72689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collect </a:t>
            </a:r>
            <a:r>
              <a:rPr lang="en-US" sz="3200" i="1" dirty="0"/>
              <a:t>all</a:t>
            </a:r>
            <a:r>
              <a:rPr lang="en-US" sz="3200" dirty="0"/>
              <a:t> components of your study together </a:t>
            </a:r>
            <a:br>
              <a:rPr lang="en-US" sz="3200" dirty="0"/>
            </a:br>
            <a:r>
              <a:rPr lang="en-US" sz="3200" dirty="0"/>
              <a:t>in a directory organized with consistent structure</a:t>
            </a:r>
            <a:br>
              <a:rPr lang="en-US" sz="3200" dirty="0"/>
            </a:br>
            <a:r>
              <a:rPr lang="en-US" sz="3200" dirty="0"/>
              <a:t>and relative links?</a:t>
            </a:r>
          </a:p>
        </p:txBody>
      </p:sp>
    </p:spTree>
    <p:extLst>
      <p:ext uri="{BB962C8B-B14F-4D97-AF65-F5344CB8AC3E}">
        <p14:creationId xmlns:p14="http://schemas.microsoft.com/office/powerpoint/2010/main" val="230244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922ADB-ECB8-FD98-4A4D-845FCB41A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Digital Archive with DOI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C540E-FB63-2CC6-9168-555E1C124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DOI: Digital Object Identifier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159BB-3739-7F96-4DD5-D0A88E3D4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37063" cy="4810125"/>
          </a:xfrm>
        </p:spPr>
        <p:txBody>
          <a:bodyPr anchor="ctr"/>
          <a:lstStyle/>
          <a:p>
            <a:pPr algn="ctr"/>
            <a:r>
              <a:rPr lang="en-US" sz="3200" dirty="0"/>
              <a:t>Are all the components of your study digitally archived </a:t>
            </a:r>
            <a:br>
              <a:rPr lang="en-US" sz="3200" dirty="0"/>
            </a:br>
            <a:r>
              <a:rPr lang="en-US" sz="3200" dirty="0"/>
              <a:t>for long-term preservation, and labelled and linked with a persistent digital object identifier?</a:t>
            </a:r>
          </a:p>
        </p:txBody>
      </p:sp>
    </p:spTree>
    <p:extLst>
      <p:ext uri="{BB962C8B-B14F-4D97-AF65-F5344CB8AC3E}">
        <p14:creationId xmlns:p14="http://schemas.microsoft.com/office/powerpoint/2010/main" val="1608206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Licensing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Creative commons, BSD-3, GPU, MIT…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13312" cy="4810125"/>
          </a:xfrm>
        </p:spPr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license your research products to allow others to use, modify, and redistribute them?</a:t>
            </a:r>
          </a:p>
        </p:txBody>
      </p:sp>
    </p:spTree>
    <p:extLst>
      <p:ext uri="{BB962C8B-B14F-4D97-AF65-F5344CB8AC3E}">
        <p14:creationId xmlns:p14="http://schemas.microsoft.com/office/powerpoint/2010/main" val="3294983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07722-9AE3-EFA6-8582-B81862FAC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Tell us what you think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C5969-8E75-0201-CB87-9266506578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Please take 2mins to complete a short survey about open science research practices</a:t>
            </a:r>
          </a:p>
          <a:p>
            <a:endParaRPr lang="en-US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98005DC-358D-F2FB-573A-F3BE859E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16" y="2390935"/>
            <a:ext cx="3676650" cy="3676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F385-CD41-D720-474E-C58132FE7704}"/>
              </a:ext>
            </a:extLst>
          </p:cNvPr>
          <p:cNvSpPr txBox="1"/>
          <p:nvPr/>
        </p:nvSpPr>
        <p:spPr>
          <a:xfrm>
            <a:off x="5277053" y="2851960"/>
            <a:ext cx="6052258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11 open and reproducible research practices (ORRP)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Already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Aware and interested in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Unaware or uninterested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</a:t>
            </a:r>
            <a:r>
              <a:rPr lang="en-US" dirty="0" err="1"/>
              <a:t>likert</a:t>
            </a:r>
            <a:r>
              <a:rPr lang="en-US" dirty="0"/>
              <a:t> technology adoption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deidentified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Follow-up surveys (immediate, one year)</a:t>
            </a:r>
          </a:p>
        </p:txBody>
      </p:sp>
    </p:spTree>
    <p:extLst>
      <p:ext uri="{BB962C8B-B14F-4D97-AF65-F5344CB8AC3E}">
        <p14:creationId xmlns:p14="http://schemas.microsoft.com/office/powerpoint/2010/main" val="247668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Source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Python, R, </a:t>
            </a:r>
            <a:r>
              <a:rPr lang="en-US" dirty="0" err="1"/>
              <a:t>PostGIS</a:t>
            </a:r>
            <a:r>
              <a:rPr lang="en-US" dirty="0"/>
              <a:t>, </a:t>
            </a:r>
            <a:r>
              <a:rPr lang="en-US" dirty="0" err="1"/>
              <a:t>GeoDA</a:t>
            </a:r>
            <a:r>
              <a:rPr lang="en-US" dirty="0"/>
              <a:t>, QGIS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use and cite research software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</a:br>
            <a:r>
              <a:rPr lang="en-US" sz="3200" dirty="0">
                <a:solidFill>
                  <a:prstClr val="black"/>
                </a:solidFill>
                <a:latin typeface="Avenir Next LT Pro Light"/>
              </a:rPr>
              <a:t>with (re)distributable source code?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261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Reproducible Computational Environment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Docker container, public cyberinfrastructure, environment metadata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provide access to your computational environment </a:t>
            </a:r>
            <a:br>
              <a:rPr lang="en-US" sz="3200" dirty="0"/>
            </a:br>
            <a:r>
              <a:rPr lang="en-US" sz="3200" dirty="0"/>
              <a:t>or sufficient information about your environment </a:t>
            </a:r>
            <a:br>
              <a:rPr lang="en-US" sz="3200" dirty="0"/>
            </a:br>
            <a:r>
              <a:rPr lang="en-US" sz="3200" dirty="0"/>
              <a:t>such that others can recreate it?</a:t>
            </a:r>
          </a:p>
        </p:txBody>
      </p:sp>
    </p:spTree>
    <p:extLst>
      <p:ext uri="{BB962C8B-B14F-4D97-AF65-F5344CB8AC3E}">
        <p14:creationId xmlns:p14="http://schemas.microsoft.com/office/powerpoint/2010/main" val="3738611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Reproduction and Replication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attempt and share </a:t>
            </a:r>
          </a:p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reproduction or replication studies?</a:t>
            </a:r>
          </a:p>
        </p:txBody>
      </p:sp>
    </p:spTree>
    <p:extLst>
      <p:ext uri="{BB962C8B-B14F-4D97-AF65-F5344CB8AC3E}">
        <p14:creationId xmlns:p14="http://schemas.microsoft.com/office/powerpoint/2010/main" val="840417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Preregistration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OSF, </a:t>
            </a:r>
            <a:r>
              <a:rPr lang="en-US" dirty="0" err="1"/>
              <a:t>AsPredicted</a:t>
            </a:r>
            <a:r>
              <a:rPr lang="en-US" dirty="0"/>
              <a:t>, Registered Reports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455054" cy="4810125"/>
          </a:xfrm>
        </p:spPr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publicly register your hypotheses and research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/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design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before conducting your work?</a:t>
            </a:r>
          </a:p>
        </p:txBody>
      </p:sp>
    </p:spTree>
    <p:extLst>
      <p:ext uri="{BB962C8B-B14F-4D97-AF65-F5344CB8AC3E}">
        <p14:creationId xmlns:p14="http://schemas.microsoft.com/office/powerpoint/2010/main" val="4163377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Open Science Ecosystem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Multiple points of entry and integration</a:t>
            </a:r>
            <a:endParaRPr lang="en-US" dirty="0"/>
          </a:p>
        </p:txBody>
      </p:sp>
      <p:sp>
        <p:nvSpPr>
          <p:cNvPr id="5" name="Hexagon 4"/>
          <p:cNvSpPr/>
          <p:nvPr/>
        </p:nvSpPr>
        <p:spPr>
          <a:xfrm>
            <a:off x="6142448" y="2551043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GitHub</a:t>
            </a:r>
            <a:endParaRPr lang="en-US" dirty="0"/>
          </a:p>
        </p:txBody>
      </p:sp>
      <p:sp>
        <p:nvSpPr>
          <p:cNvPr id="6" name="Hexagon 5"/>
          <p:cNvSpPr/>
          <p:nvPr/>
        </p:nvSpPr>
        <p:spPr>
          <a:xfrm>
            <a:off x="7712831" y="1716156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OSF:</a:t>
            </a:r>
            <a:br>
              <a:rPr lang="en-US" dirty="0" smtClean="0"/>
            </a:br>
            <a:r>
              <a:rPr lang="en-US" dirty="0" smtClean="0"/>
              <a:t>Open Science Foundation</a:t>
            </a:r>
            <a:endParaRPr lang="en-US" dirty="0"/>
          </a:p>
        </p:txBody>
      </p:sp>
      <p:sp>
        <p:nvSpPr>
          <p:cNvPr id="7" name="Hexagon 6"/>
          <p:cNvSpPr/>
          <p:nvPr/>
        </p:nvSpPr>
        <p:spPr>
          <a:xfrm>
            <a:off x="7706205" y="3412435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Overleaf </a:t>
            </a:r>
            <a:r>
              <a:rPr lang="en-US" dirty="0" err="1" smtClean="0"/>
              <a:t>LaTeX</a:t>
            </a:r>
            <a:endParaRPr lang="en-US" dirty="0"/>
          </a:p>
        </p:txBody>
      </p:sp>
      <p:sp>
        <p:nvSpPr>
          <p:cNvPr id="8" name="Hexagon 7"/>
          <p:cNvSpPr/>
          <p:nvPr/>
        </p:nvSpPr>
        <p:spPr>
          <a:xfrm>
            <a:off x="4572065" y="1716156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Rmarkdon</a:t>
            </a:r>
            <a:r>
              <a:rPr lang="en-US" dirty="0" smtClean="0"/>
              <a:t> –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9" name="Hexagon 8"/>
          <p:cNvSpPr/>
          <p:nvPr/>
        </p:nvSpPr>
        <p:spPr>
          <a:xfrm>
            <a:off x="4578691" y="3412435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Open Data and APIs</a:t>
            </a:r>
            <a:endParaRPr lang="en-US" dirty="0"/>
          </a:p>
        </p:txBody>
      </p:sp>
      <p:sp>
        <p:nvSpPr>
          <p:cNvPr id="10" name="Hexagon 9"/>
          <p:cNvSpPr/>
          <p:nvPr/>
        </p:nvSpPr>
        <p:spPr>
          <a:xfrm>
            <a:off x="6142448" y="854765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Standards</a:t>
            </a:r>
            <a:endParaRPr lang="en-US" dirty="0"/>
          </a:p>
        </p:txBody>
      </p:sp>
      <p:sp>
        <p:nvSpPr>
          <p:cNvPr id="11" name="Hexagon 10"/>
          <p:cNvSpPr/>
          <p:nvPr/>
        </p:nvSpPr>
        <p:spPr>
          <a:xfrm>
            <a:off x="6142514" y="4253947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Pedagogy</a:t>
            </a:r>
            <a:br>
              <a:rPr lang="en-US" dirty="0" smtClean="0"/>
            </a:br>
            <a:r>
              <a:rPr lang="en-US" dirty="0" smtClean="0"/>
              <a:t>Learning</a:t>
            </a:r>
            <a:br>
              <a:rPr lang="en-US" dirty="0" smtClean="0"/>
            </a:br>
            <a:r>
              <a:rPr lang="en-US" dirty="0" smtClean="0"/>
              <a:t>Teaching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32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HEGS-RR Infrastructure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project-based demonstration of our infrastructure for reproducibility and replicability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Questions about Infrastructure?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We invite questions, feedback, and discussion about R&amp;R in spatial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66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Open Discussion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We invite questions, feedback, and discussion about R&amp;R in spatial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47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89163-3D73-05B9-DF73-E30BA9494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Discussion prompts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FC4A4-B8C2-AF95-C448-D530C37EB5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 invitation to collaborate…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588EC-023E-CC51-D5EA-1B14E37E7F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Can you share any </a:t>
            </a:r>
            <a:r>
              <a:rPr lang="en-US" b="1" i="1" dirty="0"/>
              <a:t>successes</a:t>
            </a:r>
            <a:r>
              <a:rPr lang="en-US" dirty="0"/>
              <a:t>, </a:t>
            </a:r>
            <a:r>
              <a:rPr lang="en-US" b="1" i="1" dirty="0"/>
              <a:t>advice</a:t>
            </a:r>
            <a:r>
              <a:rPr lang="en-US" dirty="0"/>
              <a:t>, or </a:t>
            </a:r>
            <a:r>
              <a:rPr lang="en-US" b="1" i="1" dirty="0"/>
              <a:t>best practices </a:t>
            </a:r>
            <a:r>
              <a:rPr lang="en-US" dirty="0"/>
              <a:t>introducing reproducibility and replicability in your </a:t>
            </a:r>
            <a:r>
              <a:rPr lang="en-US" dirty="0" smtClean="0"/>
              <a:t>own scholarship</a:t>
            </a:r>
            <a:br>
              <a:rPr lang="en-US" dirty="0" smtClean="0"/>
            </a:br>
            <a:r>
              <a:rPr lang="en-US" dirty="0" smtClean="0"/>
              <a:t>(research </a:t>
            </a:r>
            <a:r>
              <a:rPr lang="en-US" dirty="0" smtClean="0"/>
              <a:t>or </a:t>
            </a:r>
            <a:r>
              <a:rPr lang="en-US" dirty="0"/>
              <a:t>teaching)</a:t>
            </a:r>
            <a:r>
              <a:rPr lang="en-US" dirty="0" smtClean="0"/>
              <a:t>?</a:t>
            </a:r>
            <a:endParaRPr lang="en-US" dirty="0"/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b="1" i="1" dirty="0"/>
              <a:t>barriers</a:t>
            </a:r>
            <a:r>
              <a:rPr lang="en-US" dirty="0"/>
              <a:t> do you perceive to adopting open and reproducible research practices in your own </a:t>
            </a:r>
            <a:r>
              <a:rPr lang="en-US" dirty="0" smtClean="0"/>
              <a:t>scholarship?</a:t>
            </a:r>
            <a:endParaRPr lang="en-US" dirty="0"/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Could any </a:t>
            </a:r>
            <a:r>
              <a:rPr lang="en-US" b="1" i="1" dirty="0" smtClean="0"/>
              <a:t>resources,</a:t>
            </a:r>
            <a:r>
              <a:rPr lang="en-US" dirty="0" smtClean="0"/>
              <a:t> </a:t>
            </a:r>
            <a:r>
              <a:rPr lang="en-US" b="1" i="1" dirty="0" smtClean="0"/>
              <a:t>changes,</a:t>
            </a:r>
            <a:r>
              <a:rPr lang="en-US" dirty="0" smtClean="0"/>
              <a:t> or </a:t>
            </a:r>
            <a:r>
              <a:rPr lang="en-US" b="1" i="1" dirty="0" smtClean="0"/>
              <a:t>incentives</a:t>
            </a:r>
            <a:r>
              <a:rPr lang="en-US" dirty="0" smtClean="0"/>
              <a:t> help </a:t>
            </a:r>
            <a:r>
              <a:rPr lang="en-US" dirty="0"/>
              <a:t>overcome those barriers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8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C45F2A-7E30-CB0A-6483-C915B4F310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0769" y="1721922"/>
            <a:ext cx="6626430" cy="44693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5 Peer-reviewed Publications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8 Reproduction and Replication Studies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Surveys of Researcher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Reproducible Project Repository Template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Manual In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Course Syllabi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9 RAs Mentored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~50 Students Engaged in R&amp;R Studies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1E76FE1-1875-30DC-6AB4-7DD382229299}"/>
              </a:ext>
            </a:extLst>
          </p:cNvPr>
          <p:cNvSpPr txBox="1">
            <a:spLocks/>
          </p:cNvSpPr>
          <p:nvPr/>
        </p:nvSpPr>
        <p:spPr>
          <a:xfrm>
            <a:off x="385762" y="1721922"/>
            <a:ext cx="4746677" cy="4469328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latin typeface="Arial Rounded MT Bold" panose="020F0704030504030204" pitchFamily="34" charset="0"/>
              </a:rPr>
              <a:t>hegsrr.github.io</a:t>
            </a:r>
            <a:endParaRPr lang="en-US" sz="4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50" y="2796663"/>
            <a:ext cx="2857500" cy="2857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Our R&amp;R Related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9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Framing expectations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35F385-CD41-D720-474E-C58132FE7704}"/>
              </a:ext>
            </a:extLst>
          </p:cNvPr>
          <p:cNvSpPr txBox="1"/>
          <p:nvPr/>
        </p:nvSpPr>
        <p:spPr>
          <a:xfrm>
            <a:off x="698427" y="1592763"/>
            <a:ext cx="1057093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Context and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Awareness of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3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797199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Defining Reproducibility and Replicability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466392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brief definition for spatial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881033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8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A12E30BF-784D-F46D-1D72-41F9B3A80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2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2951017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4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7FEC1-EDF6-2E05-795E-A783539E4FFC}"/>
              </a:ext>
            </a:extLst>
          </p:cNvPr>
          <p:cNvSpPr txBox="1"/>
          <p:nvPr/>
        </p:nvSpPr>
        <p:spPr>
          <a:xfrm>
            <a:off x="472233" y="5250879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3581D-7A40-454F-91FA-725DF15025D0}"/>
              </a:ext>
            </a:extLst>
          </p:cNvPr>
          <p:cNvSpPr txBox="1"/>
          <p:nvPr/>
        </p:nvSpPr>
        <p:spPr>
          <a:xfrm>
            <a:off x="444524" y="5668950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New data, similar procedure, similar results, same or new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3408220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6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Veridical Spatial Data Science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9838D-29A9-0599-016A-BEC7686FD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dirty="0"/>
              <a:t>Principled inquiry to extract reliable and reproducible information from </a:t>
            </a:r>
            <a:r>
              <a:rPr lang="en-US" dirty="0" err="1"/>
              <a:t>spatialtemporal</a:t>
            </a:r>
            <a:r>
              <a:rPr lang="en-US" dirty="0"/>
              <a:t> data, with an </a:t>
            </a:r>
            <a:r>
              <a:rPr lang="en-US" b="1" i="1" dirty="0"/>
              <a:t>enriched technical language </a:t>
            </a:r>
            <a:r>
              <a:rPr lang="en-US" dirty="0"/>
              <a:t>to communicate and evaluate empirical evidence in the context of human decisions, domain knowledge, and geographic confounds; </a:t>
            </a:r>
            <a:r>
              <a:rPr lang="en-US" b="1" i="1" dirty="0"/>
              <a:t>supported by a system of external validation and evidence accumulation based on the purposeful replication of findings across space and time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(Adapted from Kedron and Bardin 2021, Yu and </a:t>
            </a:r>
            <a:r>
              <a:rPr lang="en-US" dirty="0" err="1"/>
              <a:t>Kumbier</a:t>
            </a:r>
            <a:r>
              <a:rPr lang="en-US" dirty="0"/>
              <a:t> 2020)</a:t>
            </a:r>
          </a:p>
        </p:txBody>
      </p:sp>
    </p:spTree>
    <p:extLst>
      <p:ext uri="{BB962C8B-B14F-4D97-AF65-F5344CB8AC3E}">
        <p14:creationId xmlns:p14="http://schemas.microsoft.com/office/powerpoint/2010/main" val="289500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R&amp;R Related Resources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C45F2A-7E30-CB0A-6483-C915B4F310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0769" y="1721922"/>
            <a:ext cx="6626430" cy="44693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5 Peer-reviewed Publications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8 Reproduction and Replication Studies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Surveys of Researcher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Reproducible Project Repository Template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Manual In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Course Syllabi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9 RAs Mentored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~50 Students Engaged in R&amp;R Studies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1E76FE1-1875-30DC-6AB4-7DD382229299}"/>
              </a:ext>
            </a:extLst>
          </p:cNvPr>
          <p:cNvSpPr txBox="1">
            <a:spLocks/>
          </p:cNvSpPr>
          <p:nvPr/>
        </p:nvSpPr>
        <p:spPr>
          <a:xfrm>
            <a:off x="385762" y="1721922"/>
            <a:ext cx="4746677" cy="4469328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Arial Rounded MT Bold" panose="020F0704030504030204" pitchFamily="34" charset="0"/>
              </a:rPr>
              <a:t>hegsrr.github.io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50" y="2796663"/>
            <a:ext cx="2857500" cy="285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4275" y="5654163"/>
            <a:ext cx="4220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hegsrr.github.io/Workshop-SDSS-2023/</a:t>
            </a:r>
          </a:p>
        </p:txBody>
      </p:sp>
    </p:spTree>
    <p:extLst>
      <p:ext uri="{BB962C8B-B14F-4D97-AF65-F5344CB8AC3E}">
        <p14:creationId xmlns:p14="http://schemas.microsoft.com/office/powerpoint/2010/main" val="977943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venir Next LT Pro Demi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3372</TotalTime>
  <Words>929</Words>
  <Application>Microsoft Office PowerPoint</Application>
  <PresentationFormat>Widescreen</PresentationFormat>
  <Paragraphs>127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Rounded MT Bold</vt:lpstr>
      <vt:lpstr>Avenir Next LT Pro Demi</vt:lpstr>
      <vt:lpstr>Avenir Next LT Pro Light</vt:lpstr>
      <vt:lpstr>AvenirNextforSAS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Kedron</dc:creator>
  <cp:lastModifiedBy>Holler, Joseph</cp:lastModifiedBy>
  <cp:revision>237</cp:revision>
  <dcterms:created xsi:type="dcterms:W3CDTF">2023-07-10T06:52:36Z</dcterms:created>
  <dcterms:modified xsi:type="dcterms:W3CDTF">2023-12-01T20:13:39Z</dcterms:modified>
</cp:coreProperties>
</file>